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5" r:id="rId3"/>
    <p:sldId id="256" r:id="rId4"/>
    <p:sldId id="257" r:id="rId5"/>
    <p:sldId id="260" r:id="rId6"/>
    <p:sldId id="261" r:id="rId7"/>
    <p:sldId id="262" r:id="rId8"/>
    <p:sldId id="263" r:id="rId9"/>
    <p:sldId id="259" r:id="rId10"/>
    <p:sldId id="302" r:id="rId11"/>
    <p:sldId id="303" r:id="rId12"/>
    <p:sldId id="304" r:id="rId13"/>
    <p:sldId id="305" r:id="rId14"/>
    <p:sldId id="273" r:id="rId15"/>
    <p:sldId id="274" r:id="rId16"/>
    <p:sldId id="280" r:id="rId17"/>
    <p:sldId id="281" r:id="rId18"/>
    <p:sldId id="282" r:id="rId19"/>
    <p:sldId id="283" r:id="rId20"/>
    <p:sldId id="306" r:id="rId21"/>
    <p:sldId id="307" r:id="rId22"/>
    <p:sldId id="308" r:id="rId23"/>
    <p:sldId id="309" r:id="rId24"/>
    <p:sldId id="310" r:id="rId25"/>
    <p:sldId id="284" r:id="rId26"/>
    <p:sldId id="276" r:id="rId27"/>
    <p:sldId id="298" r:id="rId28"/>
    <p:sldId id="299" r:id="rId29"/>
    <p:sldId id="300" r:id="rId30"/>
    <p:sldId id="301" r:id="rId31"/>
    <p:sldId id="297" r:id="rId32"/>
    <p:sldId id="290" r:id="rId33"/>
    <p:sldId id="311" r:id="rId34"/>
    <p:sldId id="313" r:id="rId35"/>
    <p:sldId id="314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F4F"/>
    <a:srgbClr val="4D949A"/>
    <a:srgbClr val="806C6B"/>
    <a:srgbClr val="ED9D79"/>
    <a:srgbClr val="6CB3B9"/>
    <a:srgbClr val="899E3D"/>
    <a:srgbClr val="EDCC5F"/>
    <a:srgbClr val="67ABD6"/>
    <a:srgbClr val="555654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89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52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13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46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629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60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12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75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85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3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65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BE8E-4C24-47DC-872D-6D913F6A863E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0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slide" Target="slide6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6.xml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rmAutofit/>
          </a:bodyPr>
          <a:lstStyle/>
          <a:p>
            <a:pPr algn="ctr"/>
            <a:endParaRPr lang="ru-RU" sz="20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8852" y="1314451"/>
            <a:ext cx="10934498" cy="462305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pPr>
              <a:lnSpc>
                <a:spcPct val="110000"/>
              </a:lnSpc>
            </a:pPr>
            <a:endParaRPr lang="ru-RU" dirty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/>
              <a:t>                                                          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И ДОМА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Якименко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Автор-составитель:       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Пантелеева С.А.                                                                           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Зяблова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052" y="1104900"/>
            <a:ext cx="5676698" cy="53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2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«ПРОЕЗД ЗАПРЕЩЕН»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7675" y="567719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БЕЗ ОСТАНОВКИ ЗАПРЕЩЕНО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2450" y="5677197"/>
            <a:ext cx="347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ЗАПРЕЩЕНО</a:t>
            </a:r>
          </a:p>
        </p:txBody>
      </p:sp>
      <p:pic>
        <p:nvPicPr>
          <p:cNvPr id="10242" name="Picture 2" descr="https://upload.wikimedia.org/wikipedia/commons/thumb/9/9e/Italian_traffic_signs_-_senso_proibito_%28early%29.svg/1200px-Italian_traffic_signs_-_senso_proibito_%28early%29.sv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9891" y="2455304"/>
            <a:ext cx="2721768" cy="27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urepng.com/public/uploads/large/purepng.com-sign-stoptraffic-signsign-stopnotify-driversstop-signs-1701527614263a31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36031"/>
            <a:ext cx="2641041" cy="26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upload.wikimedia.org/wikipedia/commons/thumb/f/f7/Zeichen_Circle_Template.svg/2000px-Zeichen_Circle_Templat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318147"/>
            <a:ext cx="2939652" cy="29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71592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«ВЕЛОСИПЕДНАЯ ДОРОЖКА»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ÐÐ½Ð°Ðº 4.5 Ð¿ÐµÑÐµÑÐ¾Ð´Ð½Ð°Ñ Ð´Ð¾ÑÐ¾Ð¶ÐºÐ° - ÐÐ¾ÑÐ¾Ð¶Ð½ÑÐµ Ð·Ð½Ð°ÐºÐ¸ - ÐÑÐµÐ´Ð¿Ð¸ÑÑÐ²Ð°ÑÑÐ¸Ðµ Ð·Ð½Ð°ÐºÐ¸ - ÐÐ°Ð³Ð°Ð·Ð¸Ð½ Ð¾ÑÑÐ°Ð½Ñ ÑÑÑÐ´Ð° ÐÐÐ Ð¡ÑÐ¸Ð»Ñ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8286" y1="20286" x2="48286" y2="20286"/>
                        <a14:foregroundMark x1="50857" y1="22857" x2="50857" y2="22857"/>
                        <a14:foregroundMark x1="54571" y1="23714" x2="54571" y2="23714"/>
                        <a14:foregroundMark x1="49714" y1="24571" x2="49714" y2="24571"/>
                        <a14:foregroundMark x1="45429" y1="22857" x2="45429" y2="22857"/>
                        <a14:foregroundMark x1="48857" y1="42286" x2="48857" y2="42286"/>
                        <a14:foregroundMark x1="48857" y1="36000" x2="48857" y2="36000"/>
                        <a14:foregroundMark x1="49714" y1="49429" x2="49714" y2="49429"/>
                        <a14:foregroundMark x1="54286" y1="56857" x2="54286" y2="56857"/>
                        <a14:foregroundMark x1="61429" y1="64000" x2="61429" y2="64000"/>
                        <a14:foregroundMark x1="62286" y1="72000" x2="62286" y2="72000"/>
                        <a14:foregroundMark x1="44857" y1="34286" x2="44857" y2="34286"/>
                        <a14:foregroundMark x1="37714" y1="36286" x2="37714" y2="36286"/>
                        <a14:foregroundMark x1="36286" y1="47714" x2="36286" y2="47714"/>
                        <a14:foregroundMark x1="36286" y1="44000" x2="36286" y2="44000"/>
                        <a14:foregroundMark x1="36286" y1="41143" x2="36286" y2="41143"/>
                        <a14:foregroundMark x1="41143" y1="36000" x2="41143" y2="36000"/>
                        <a14:foregroundMark x1="50571" y1="34286" x2="50571" y2="34286"/>
                        <a14:foregroundMark x1="45143" y1="42000" x2="45143" y2="42000"/>
                        <a14:foregroundMark x1="49714" y1="38571" x2="49714" y2="38571"/>
                        <a14:foregroundMark x1="51143" y1="44286" x2="51143" y2="44286"/>
                        <a14:foregroundMark x1="51143" y1="46857" x2="51143" y2="46857"/>
                        <a14:foregroundMark x1="46571" y1="46286" x2="46571" y2="46286"/>
                        <a14:foregroundMark x1="51143" y1="53429" x2="51143" y2="53429"/>
                        <a14:foregroundMark x1="53714" y1="52571" x2="53714" y2="52571"/>
                        <a14:foregroundMark x1="55714" y1="55429" x2="55714" y2="55429"/>
                        <a14:foregroundMark x1="58571" y1="60000" x2="58571" y2="60000"/>
                        <a14:foregroundMark x1="56000" y1="61143" x2="56000" y2="61143"/>
                        <a14:foregroundMark x1="56000" y1="58571" x2="56000" y2="58571"/>
                        <a14:foregroundMark x1="59429" y1="65714" x2="59429" y2="65714"/>
                        <a14:foregroundMark x1="61429" y1="68571" x2="61429" y2="68571"/>
                        <a14:foregroundMark x1="63143" y1="77429" x2="63143" y2="77429"/>
                        <a14:foregroundMark x1="43429" y1="63143" x2="43429" y2="63143"/>
                        <a14:foregroundMark x1="38571" y1="69714" x2="38571" y2="69714"/>
                        <a14:foregroundMark x1="34571" y1="74571" x2="34571" y2="74571"/>
                        <a14:foregroundMark x1="34571" y1="77714" x2="34571" y2="77714"/>
                        <a14:foregroundMark x1="40857" y1="66571" x2="40857" y2="66571"/>
                        <a14:foregroundMark x1="43714" y1="60571" x2="43714" y2="60571"/>
                        <a14:foregroundMark x1="45143" y1="58000" x2="45143" y2="58000"/>
                        <a14:foregroundMark x1="37143" y1="73714" x2="37143" y2="73714"/>
                        <a14:foregroundMark x1="62000" y1="50857" x2="62000" y2="50857"/>
                        <a14:foregroundMark x1="59143" y1="48000" x2="59143" y2="48000"/>
                        <a14:foregroundMark x1="56571" y1="46000" x2="56571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6083" y="2338385"/>
            <a:ext cx="30194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20075" y="5720209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ПЕШЕХОДНАЯ ДОРОЖКА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919" y="5720209"/>
            <a:ext cx="4138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ВЕЛОСИПЕДОВ ЗАПРЕЩЕНО</a:t>
            </a:r>
          </a:p>
        </p:txBody>
      </p:sp>
      <p:pic>
        <p:nvPicPr>
          <p:cNvPr id="9218" name="Picture 2" descr="http://dasha46.narod.ru/Encyclopedic_Knowledge/General_Science/RoadSigns/MandatorySigns/12_4dorizhka_dlya_velosypedystiv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6319" b="92182" l="7113" r="94835">
                        <a14:foregroundMark x1="38103" y1="36612" x2="70195" y2="64039"/>
                        <a14:foregroundMark x1="70195" y1="41368" x2="27350" y2="58306"/>
                        <a14:foregroundMark x1="39373" y1="39870" x2="53091" y2="56482"/>
                        <a14:foregroundMark x1="54784" y1="37655" x2="31668" y2="53941"/>
                        <a14:foregroundMark x1="28281" y1="47427" x2="38442" y2="52834"/>
                        <a14:foregroundMark x1="44369" y1="59805" x2="38019" y2="55896"/>
                        <a14:foregroundMark x1="39373" y1="60130" x2="33870" y2="57590"/>
                        <a14:foregroundMark x1="55461" y1="39609" x2="67231" y2="59935"/>
                        <a14:foregroundMark x1="67231" y1="46254" x2="70703" y2="57003"/>
                        <a14:foregroundMark x1="61803" y1="59181" x2="56652" y2="54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00" t="26065" r="17512" b="25913"/>
          <a:stretch/>
        </p:blipFill>
        <p:spPr bwMode="auto">
          <a:xfrm>
            <a:off x="4543425" y="2338385"/>
            <a:ext cx="31051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zbukadekor.ru/upload/iblock/7d1/7d1cd25703a2a685e207688bb3d1706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000" b="93667" l="6750" r="93333">
                        <a14:foregroundMark x1="72917" y1="17833" x2="36833" y2="84333"/>
                        <a14:foregroundMark x1="12583" y1="46417" x2="49333" y2="55250"/>
                        <a14:foregroundMark x1="24583" y1="23917" x2="33917" y2="77500"/>
                        <a14:foregroundMark x1="69083" y1="84750" x2="40917" y2="51667"/>
                        <a14:foregroundMark x1="38167" y1="52583" x2="59500" y2="18500"/>
                        <a14:foregroundMark x1="50250" y1="55250" x2="55917" y2="42583"/>
                        <a14:foregroundMark x1="40250" y1="22833" x2="42750" y2="40333"/>
                        <a14:foregroundMark x1="75000" y1="41417" x2="65000" y2="74083"/>
                        <a14:foregroundMark x1="57750" y1="60500" x2="63833" y2="39167"/>
                        <a14:foregroundMark x1="53667" y1="40500" x2="72000" y2="61833"/>
                        <a14:foregroundMark x1="60000" y1="28250" x2="74250" y2="53250"/>
                        <a14:foregroundMark x1="64500" y1="24667" x2="80417" y2="48500"/>
                        <a14:foregroundMark x1="73833" y1="59167" x2="7908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78" y="2089153"/>
            <a:ext cx="3492497" cy="349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30471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«ДОРОЖНЫЕ РАБОТЫ»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00524" y="5677197"/>
            <a:ext cx="379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БЕЗ ОСТАНОВКИ  ЗАПРЕЩЕНО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69893" y="5677197"/>
            <a:ext cx="328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ОСТОРОЖНО, ДЕТИ</a:t>
            </a:r>
          </a:p>
        </p:txBody>
      </p:sp>
      <p:pic>
        <p:nvPicPr>
          <p:cNvPr id="8194" name="Picture 2" descr="http://www.kerzov.ru/upload/iblock/ad6/ad6ed41ecc64867769e70b0175ee106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250" b="93833" l="750" r="99250">
                        <a14:foregroundMark x1="49667" y1="16583" x2="48917" y2="87333"/>
                        <a14:foregroundMark x1="9333" y1="86583" x2="70500" y2="49417"/>
                        <a14:foregroundMark x1="89667" y1="87333" x2="28333" y2="47750"/>
                        <a14:foregroundMark x1="26833" y1="91917" x2="25417" y2="52833"/>
                        <a14:foregroundMark x1="22083" y1="86333" x2="39583" y2="78917"/>
                        <a14:foregroundMark x1="42417" y1="90000" x2="42417" y2="74417"/>
                        <a14:foregroundMark x1="24667" y1="72917" x2="33583" y2="61167"/>
                        <a14:foregroundMark x1="25167" y1="66250" x2="37667" y2="45083"/>
                        <a14:foregroundMark x1="37667" y1="45083" x2="39333" y2="42500"/>
                        <a14:foregroundMark x1="48000" y1="27583" x2="37417" y2="48750"/>
                        <a14:foregroundMark x1="40250" y1="61417" x2="42667" y2="45333"/>
                        <a14:foregroundMark x1="50083" y1="26667" x2="69083" y2="72000"/>
                        <a14:foregroundMark x1="52750" y1="25667" x2="72917" y2="64583"/>
                        <a14:foregroundMark x1="85333" y1="80833" x2="75500" y2="64750"/>
                        <a14:foregroundMark x1="77250" y1="84667" x2="66167" y2="84417"/>
                        <a14:foregroundMark x1="61833" y1="84667" x2="53000" y2="84250"/>
                        <a14:foregroundMark x1="57083" y1="81083" x2="63583" y2="67667"/>
                        <a14:foregroundMark x1="55070" y1="70000" x2="54366" y2="7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881" y="2335209"/>
            <a:ext cx="2950660" cy="29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purepng.com/public/uploads/large/purepng.com-sign-stoptraffic-signsign-stopnotify-driversstop-signs-1701527614263a31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479" y="2644828"/>
            <a:ext cx="2641041" cy="26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avtopravo.guru/wp-content/uploads/znak-ostorozhno-deti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99375">
                        <a14:foregroundMark x1="55375" y1="41418" x2="55375" y2="41418"/>
                        <a14:foregroundMark x1="60875" y1="50355" x2="60875" y2="50355"/>
                        <a14:foregroundMark x1="52125" y1="57447" x2="52125" y2="57447"/>
                        <a14:foregroundMark x1="71625" y1="70780" x2="71625" y2="70780"/>
                        <a14:foregroundMark x1="41000" y1="65674" x2="41000" y2="65674"/>
                        <a14:foregroundMark x1="36125" y1="50071" x2="36125" y2="50071"/>
                        <a14:foregroundMark x1="32250" y1="65674" x2="32250" y2="65674"/>
                        <a14:foregroundMark x1="45750" y1="75319" x2="45750" y2="75319"/>
                        <a14:foregroundMark x1="46375" y1="27092" x2="46375" y2="27092"/>
                        <a14:foregroundMark x1="49750" y1="29929" x2="49750" y2="29929"/>
                        <a14:foregroundMark x1="45250" y1="40426" x2="45250" y2="40426"/>
                        <a14:foregroundMark x1="45250" y1="36738" x2="45250" y2="36738"/>
                        <a14:foregroundMark x1="41000" y1="37021" x2="41000" y2="37021"/>
                        <a14:foregroundMark x1="40375" y1="39149" x2="40375" y2="39149"/>
                        <a14:foregroundMark x1="55125" y1="33901" x2="55125" y2="33901"/>
                        <a14:foregroundMark x1="48500" y1="77305" x2="48500" y2="77305"/>
                        <a14:foregroundMark x1="66500" y1="83830" x2="66500" y2="83830"/>
                        <a14:foregroundMark x1="77125" y1="79291" x2="77125" y2="79291"/>
                        <a14:foregroundMark x1="77125" y1="84397" x2="77125" y2="84397"/>
                        <a14:foregroundMark x1="70125" y1="77021" x2="70125" y2="77021"/>
                        <a14:foregroundMark x1="63500" y1="74610" x2="63500" y2="74610"/>
                        <a14:foregroundMark x1="61125" y1="74610" x2="61125" y2="74610"/>
                        <a14:foregroundMark x1="48500" y1="56454" x2="48500" y2="56454"/>
                        <a14:foregroundMark x1="23500" y1="77305" x2="23500" y2="77305"/>
                        <a14:foregroundMark x1="19375" y1="85532" x2="19375" y2="85532"/>
                        <a14:foregroundMark x1="32250" y1="86525" x2="32250" y2="86525"/>
                        <a14:foregroundMark x1="42750" y1="85816" x2="42750" y2="85816"/>
                        <a14:foregroundMark x1="42500" y1="80709" x2="42500" y2="80709"/>
                        <a14:foregroundMark x1="56625" y1="84823" x2="56625" y2="84823"/>
                        <a14:foregroundMark x1="29250" y1="61986" x2="29250" y2="61986"/>
                        <a14:foregroundMark x1="51750" y1="19007" x2="51750" y2="19007"/>
                        <a14:foregroundMark x1="49375" y1="26809" x2="49375" y2="26809"/>
                        <a14:foregroundMark x1="53250" y1="27092" x2="53250" y2="27092"/>
                        <a14:foregroundMark x1="48500" y1="40426" x2="48500" y2="40426"/>
                        <a14:foregroundMark x1="41875" y1="53475" x2="41875" y2="53475"/>
                        <a14:foregroundMark x1="68375" y1="69078" x2="68375" y2="69078"/>
                        <a14:foregroundMark x1="71625" y1="78723" x2="71625" y2="78723"/>
                        <a14:foregroundMark x1="54750" y1="77021" x2="54750" y2="77021"/>
                        <a14:foregroundMark x1="43125" y1="78298" x2="43125" y2="78298"/>
                        <a14:foregroundMark x1="31000" y1="82411" x2="31000" y2="82411"/>
                        <a14:foregroundMark x1="24750" y1="79007" x2="24750" y2="79007"/>
                        <a14:foregroundMark x1="31375" y1="69078" x2="31375" y2="69078"/>
                        <a14:foregroundMark x1="28375" y1="76596" x2="28375" y2="76596"/>
                        <a14:foregroundMark x1="29250" y1="69504" x2="29875" y2="72482"/>
                        <a14:foregroundMark x1="32000" y1="81418" x2="33500" y2="80709"/>
                        <a14:foregroundMark x1="29875" y1="82128" x2="48750" y2="44823"/>
                        <a14:foregroundMark x1="49125" y1="40851" x2="69000" y2="72199"/>
                        <a14:foregroundMark x1="74375" y1="82128" x2="15125" y2="82695"/>
                        <a14:foregroundMark x1="12375" y1="89929" x2="50000" y2="15887"/>
                        <a14:foregroundMark x1="50625" y1="16170" x2="86625" y2="88511"/>
                        <a14:foregroundMark x1="69250" y1="82128" x2="38250" y2="51773"/>
                        <a14:foregroundMark x1="62875" y1="54043" x2="44250" y2="76312"/>
                        <a14:foregroundMark x1="40125" y1="61560" x2="31000" y2="5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9893" y="2514600"/>
            <a:ext cx="2967243" cy="26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95244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«ОСТОРОЖНО</a:t>
            </a:r>
            <a:r>
              <a:rPr lang="en-US" b="1" dirty="0">
                <a:ea typeface="Roboto Medium" panose="02000000000000000000" pitchFamily="2" charset="0"/>
                <a:cs typeface="Roboto Medium" panose="02000000000000000000" pitchFamily="2" charset="0"/>
              </a:rPr>
              <a:t>,</a:t>
            </a:r>
            <a:r>
              <a:rPr lang="ru-RU" b="1" dirty="0">
                <a:ea typeface="Roboto Medium" panose="02000000000000000000" pitchFamily="2" charset="0"/>
                <a:cs typeface="Roboto Medium" panose="02000000000000000000" pitchFamily="2" charset="0"/>
              </a:rPr>
              <a:t> ДЕТИ</a:t>
            </a:r>
            <a:r>
              <a:rPr lang="ru-RU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://aps-group.ru/d/5_19_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2114548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7675" y="567719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ПЕШЕХОДНЫЙ ПЕРЕХОД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1166" y="5677197"/>
            <a:ext cx="364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АВТОБУСНАЯ ОСТАНОВКА</a:t>
            </a:r>
          </a:p>
        </p:txBody>
      </p:sp>
      <p:pic>
        <p:nvPicPr>
          <p:cNvPr id="13" name="Picture 6" descr="https://zabavnik.club/wp-content/uploads/2018/07/znak_avtobusnoy_ostanovki_2_171203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237" y="2410328"/>
            <a:ext cx="2801935" cy="280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avtopravo.guru/wp-content/uploads/znak-ostorozhno-deti.jpe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99375">
                        <a14:foregroundMark x1="55375" y1="41418" x2="55375" y2="41418"/>
                        <a14:foregroundMark x1="60875" y1="50355" x2="60875" y2="50355"/>
                        <a14:foregroundMark x1="52125" y1="57447" x2="52125" y2="57447"/>
                        <a14:foregroundMark x1="71625" y1="70780" x2="71625" y2="70780"/>
                        <a14:foregroundMark x1="41000" y1="65674" x2="41000" y2="65674"/>
                        <a14:foregroundMark x1="36125" y1="50071" x2="36125" y2="50071"/>
                        <a14:foregroundMark x1="32250" y1="65674" x2="32250" y2="65674"/>
                        <a14:foregroundMark x1="45750" y1="75319" x2="45750" y2="75319"/>
                        <a14:foregroundMark x1="46375" y1="27092" x2="46375" y2="27092"/>
                        <a14:foregroundMark x1="49750" y1="29929" x2="49750" y2="29929"/>
                        <a14:foregroundMark x1="45250" y1="40426" x2="45250" y2="40426"/>
                        <a14:foregroundMark x1="45250" y1="36738" x2="45250" y2="36738"/>
                        <a14:foregroundMark x1="41000" y1="37021" x2="41000" y2="37021"/>
                        <a14:foregroundMark x1="40375" y1="39149" x2="40375" y2="39149"/>
                        <a14:foregroundMark x1="55125" y1="33901" x2="55125" y2="33901"/>
                        <a14:foregroundMark x1="48500" y1="77305" x2="48500" y2="77305"/>
                        <a14:foregroundMark x1="66500" y1="83830" x2="66500" y2="83830"/>
                        <a14:foregroundMark x1="77125" y1="79291" x2="77125" y2="79291"/>
                        <a14:foregroundMark x1="77125" y1="84397" x2="77125" y2="84397"/>
                        <a14:foregroundMark x1="70125" y1="77021" x2="70125" y2="77021"/>
                        <a14:foregroundMark x1="63500" y1="74610" x2="63500" y2="74610"/>
                        <a14:foregroundMark x1="61125" y1="74610" x2="61125" y2="74610"/>
                        <a14:foregroundMark x1="48500" y1="56454" x2="48500" y2="56454"/>
                        <a14:foregroundMark x1="23500" y1="77305" x2="23500" y2="77305"/>
                        <a14:foregroundMark x1="19375" y1="85532" x2="19375" y2="85532"/>
                        <a14:foregroundMark x1="32250" y1="86525" x2="32250" y2="86525"/>
                        <a14:foregroundMark x1="42750" y1="85816" x2="42750" y2="85816"/>
                        <a14:foregroundMark x1="42500" y1="80709" x2="42500" y2="80709"/>
                        <a14:foregroundMark x1="56625" y1="84823" x2="56625" y2="84823"/>
                        <a14:foregroundMark x1="29250" y1="61986" x2="29250" y2="61986"/>
                        <a14:foregroundMark x1="51750" y1="19007" x2="51750" y2="19007"/>
                        <a14:foregroundMark x1="49375" y1="26809" x2="49375" y2="26809"/>
                        <a14:foregroundMark x1="53250" y1="27092" x2="53250" y2="27092"/>
                        <a14:foregroundMark x1="48500" y1="40426" x2="48500" y2="40426"/>
                        <a14:foregroundMark x1="41875" y1="53475" x2="41875" y2="53475"/>
                        <a14:foregroundMark x1="68375" y1="69078" x2="68375" y2="69078"/>
                        <a14:foregroundMark x1="71625" y1="78723" x2="71625" y2="78723"/>
                        <a14:foregroundMark x1="54750" y1="77021" x2="54750" y2="77021"/>
                        <a14:foregroundMark x1="43125" y1="78298" x2="43125" y2="78298"/>
                        <a14:foregroundMark x1="31000" y1="82411" x2="31000" y2="82411"/>
                        <a14:foregroundMark x1="24750" y1="79007" x2="24750" y2="79007"/>
                        <a14:foregroundMark x1="31375" y1="69078" x2="31375" y2="69078"/>
                        <a14:foregroundMark x1="28375" y1="76596" x2="28375" y2="76596"/>
                        <a14:foregroundMark x1="29250" y1="69504" x2="29875" y2="72482"/>
                        <a14:foregroundMark x1="32000" y1="81418" x2="33500" y2="80709"/>
                        <a14:foregroundMark x1="29875" y1="82128" x2="48750" y2="44823"/>
                        <a14:foregroundMark x1="49125" y1="40851" x2="69000" y2="72199"/>
                        <a14:foregroundMark x1="74375" y1="82128" x2="15125" y2="82695"/>
                        <a14:foregroundMark x1="12375" y1="89929" x2="50000" y2="15887"/>
                        <a14:foregroundMark x1="50625" y1="16170" x2="86625" y2="88511"/>
                        <a14:foregroundMark x1="69250" y1="82128" x2="38250" y2="51773"/>
                        <a14:foregroundMark x1="62875" y1="54043" x2="44250" y2="76312"/>
                        <a14:foregroundMark x1="40125" y1="61560" x2="31000" y2="5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9893" y="2514600"/>
            <a:ext cx="2967243" cy="26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04499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omic Sans MS" panose="030F0702030302020204" pitchFamily="66" charset="0"/>
              </a:rPr>
              <a:t>УРОВЕНЬ «ДОРОЖНЫЕ ЗНАКИ» ПРОЙДЕН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МЕНЮ</a:t>
            </a:r>
          </a:p>
        </p:txBody>
      </p:sp>
    </p:spTree>
    <p:extLst>
      <p:ext uri="{BB962C8B-B14F-4D97-AF65-F5344CB8AC3E}">
        <p14:creationId xmlns:p14="http://schemas.microsoft.com/office/powerpoint/2010/main" xmlns="" val="332460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pic>
        <p:nvPicPr>
          <p:cNvPr id="1026" name="Picture 2" descr="http://aktalant.ru/uploads/image/%D0%B2%D0%B2%D0%B23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865" y="1507808"/>
            <a:ext cx="4800269" cy="40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95526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5124" name="Picture 4" descr="http://www.clipartbest.com/cliparts/9cp/6j7/9cp6j7E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07808"/>
            <a:ext cx="3814553" cy="38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01937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4100" name="Picture 4" descr="https://techflourish.com/images/pills-and-money-clipart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862" y="1507808"/>
            <a:ext cx="3724275" cy="386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886394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hmector.com/_ph/12/7581041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7106" b="88908" l="1127" r="99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865" y="972375"/>
            <a:ext cx="4800269" cy="48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64179156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2054" name="Picture 6" descr="http://92frspb.caduk.ru/images/yula-2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809" y="974408"/>
            <a:ext cx="4534381" cy="43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626178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365125"/>
            <a:ext cx="11210924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F0"/>
                </a:solidFill>
              </a:rPr>
              <a:t>Цель игры: </a:t>
            </a:r>
            <a:r>
              <a:rPr lang="ru-RU" sz="2800" b="1" dirty="0" smtClean="0"/>
              <a:t>ф</a:t>
            </a:r>
            <a:r>
              <a:rPr lang="ru-RU" sz="2800" b="1" dirty="0" smtClean="0"/>
              <a:t>ормирование у </a:t>
            </a:r>
            <a:r>
              <a:rPr lang="ru-RU" sz="2800" b="1" dirty="0"/>
              <a:t>дошкольников </a:t>
            </a:r>
            <a:r>
              <a:rPr lang="ru-RU" sz="2800" b="1" dirty="0" smtClean="0"/>
              <a:t>устойчивых навыков соблюдения </a:t>
            </a:r>
            <a:r>
              <a:rPr lang="ru-RU" sz="2800" b="1" dirty="0"/>
              <a:t>и выполнения правил дорожного движения, безопасного поведения на улице и высокой общей культуры.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1825625"/>
            <a:ext cx="1121092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Задачи игры:                                                                                                               </a:t>
            </a:r>
            <a:r>
              <a:rPr lang="ru-RU" sz="2400" b="1" dirty="0">
                <a:solidFill>
                  <a:srgbClr val="00B0F0"/>
                </a:solidFill>
              </a:rPr>
              <a:t>*</a:t>
            </a:r>
            <a:r>
              <a:rPr lang="ru-RU" sz="2400" dirty="0"/>
              <a:t>Пропаганда правил дорожного движения и безопасности жизни;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ru-RU" sz="2400" dirty="0"/>
              <a:t>Продолжать знакомить детей с дорожными знаками: «Пешеходный переход», «Остановка общественного транспорта», «Подземный пешеходный переход»,  «Движение без остановки запрещено», «Велосипедная дорожка» и другими;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ru-RU" sz="2400" dirty="0"/>
              <a:t>Расширять знания детей о предметах, которые могут быть источником опасности в быту;</a:t>
            </a:r>
            <a:br>
              <a:rPr lang="ru-RU" sz="2400" dirty="0"/>
            </a:br>
            <a:r>
              <a:rPr lang="ru-RU" sz="2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ru-RU" sz="2400" dirty="0"/>
              <a:t>Учить детей подбирать для игр подходящие предметы и место;</a:t>
            </a:r>
          </a:p>
          <a:p>
            <a:pPr marL="0" indent="0">
              <a:buNone/>
            </a:pPr>
            <a:r>
              <a:rPr lang="ru-RU" sz="2400" b="1" dirty="0"/>
              <a:t>Оборудование: </a:t>
            </a:r>
            <a:r>
              <a:rPr lang="ru-RU" sz="2400" dirty="0"/>
              <a:t>ноутбук, проектор, мультимедийная доска.                                                                           </a:t>
            </a:r>
            <a:r>
              <a:rPr lang="ru-RU" sz="2400" b="1" dirty="0"/>
              <a:t>Форма проведения игры: </a:t>
            </a:r>
            <a:r>
              <a:rPr lang="ru-RU" sz="2400" dirty="0"/>
              <a:t>индивидуальная работа взрослого с ребенком.                         </a:t>
            </a:r>
            <a:r>
              <a:rPr lang="ru-RU" sz="2400" b="1" dirty="0"/>
              <a:t>Правила игры: </a:t>
            </a:r>
            <a:r>
              <a:rPr lang="ru-RU" sz="2400" dirty="0"/>
              <a:t>выбрав уровень, решать проблемные ситуации, которые возникают в ходе игры.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77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17410" name="Picture 2" descr="http://img-fotki.yandex.ru/get/6509/47407354.6ef/0_ea009_58060c63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648" y="1507808"/>
            <a:ext cx="5984704" cy="35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85095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16388" name="Picture 4" descr="https://tochkazatochki.com.ua/wp-content/uploads/2017/02/kitchen-knives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3238" y="1309933"/>
            <a:ext cx="4057188" cy="39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389289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15362" name="Picture 2" descr="http://img.clipartlook.com/doll-big-image-png-doll-clip-art-1704_2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246" y="1303254"/>
            <a:ext cx="3018561" cy="42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191821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14338" name="Picture 2" descr="http://zal-liski.detkin-club.ru/images/union/0_91a32_7a1c9fed_orig_5ba0e06d7f4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192" y="1581149"/>
            <a:ext cx="2845408" cy="357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441615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13314" name="Picture 2" descr="http://www.pngpix.com/wp-content/uploads/2016/11/PNGPIX-COM-Screwdriver-Vector-PNG-Transparent-Image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1552" y="1690052"/>
            <a:ext cx="5288896" cy="32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44194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omic Sans MS" panose="030F0702030302020204" pitchFamily="66" charset="0"/>
              </a:rPr>
              <a:t>УРОВЕНЬ «ОПАСНЫЕ ПРЕДМЕТЫ» ПРОЙДЕН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МЕНЮ</a:t>
            </a:r>
          </a:p>
        </p:txBody>
      </p:sp>
    </p:spTree>
    <p:extLst>
      <p:ext uri="{BB962C8B-B14F-4D97-AF65-F5344CB8AC3E}">
        <p14:creationId xmlns:p14="http://schemas.microsoft.com/office/powerpoint/2010/main" xmlns="" val="48452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63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Ты вышел на улицу погулять. На скамейке около дома ты нашел красивый кошелек. Что ты сделаешь?</a:t>
              </a: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6702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ПОДБЕРУ НАХОДКУ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ПРОЙДУ МИМО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Этот кошелек, скорее всего, принадлежит другому человеку. Если ты гуляешь один, самым разумным решением будет пройти мимо. Если с родителями – сообщить им о находке.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91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95833E-6 7.40741E-7 L 0.17356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7" grpId="0" animBg="1"/>
      <p:bldP spid="7" grpId="1" animBg="1"/>
      <p:bldP spid="15" grpId="0" animBg="1"/>
      <p:bldP spid="15" grpId="1" animBg="1"/>
      <p:bldP spid="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02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Переходя дорогу к детской площадке ты заметил велосипедиста, едущего по пешеходному переходу. Можно ли так делать?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6702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Категорически запрещено переезжать проезжую часть на велосипеде. Этим ты можешь подвергнуть свою жизнь опасности. Нужно слезть с велосипеда и перейти дорогу пешком.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НЕТ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71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38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Ты играл на детской площадке, когда к тебе подошла незнакомая тетя. Она сказала, что у нее дома есть чудесные котята, и предложила поехать к ней. Как ты поступишь?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71788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Никогда не общайся с незнакомыми людьми. Даже если человек выглядит безобидно, он может быть преступником.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СОГЛАШУСЬ, ВЕДЬ Я ЛЮБЛЮ КОТЯТ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ОТКАЖУСЬ, С НЕЗНАКОМЫМИ РАЗГОВАРИВАТЬ НЕЛЬЗЯ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981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74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Возвращаясь домой, ты увидел, что дверь в подвал открыта. Тебе всегда было интересно, что находится за этой дверью. Как поступить?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71788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Нельзя заходить в места, не предназначенные для детей. В подвалах могут находиться бездомные животные, а дверь может захлопнуться.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ЗАЙДУ В ПОДВАЛ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ПОЙДУ ДОМОЙ</a:t>
            </a: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580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9" grpId="0"/>
      <p:bldP spid="7" grpId="0" animBg="1"/>
      <p:bldP spid="7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7" y="652005"/>
            <a:ext cx="9144000" cy="229341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3399"/>
                </a:solidFill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ПРАВИЛА БЕЗОПАСНОСТИ НА УЛИЦЕ И ДОМА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386467" y="4649306"/>
            <a:ext cx="3419061" cy="115293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11229975" y="342442"/>
            <a:ext cx="647700" cy="619125"/>
          </a:xfrm>
          <a:prstGeom prst="actionButtonBlank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X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89136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35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91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Около подъезда ты видишь милую собачку. Хозяина поблизости видно не было. Твои действия?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8607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03459" y="672302"/>
            <a:ext cx="5204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Укус собаки, домашней или бездомной, может нести серьезные последствия для здоровья. Всегда спрашивайте разрешения у хозяев и не подходите к бездомным собакам.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ПОГЛАЖУ ЕЕ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ЗАЙДУ В ПОДЪЕЗД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46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1767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54167E-6 7.40741E-7 L 0.20717 0.00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2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omic Sans MS" panose="030F0702030302020204" pitchFamily="66" charset="0"/>
              </a:rPr>
              <a:t>УРОВЕНЬ «ПРОГУЛКА ПО УЛИЦЕ» ПРОЙДЕН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МЕНЮ</a:t>
            </a:r>
          </a:p>
        </p:txBody>
      </p:sp>
    </p:spTree>
    <p:extLst>
      <p:ext uri="{BB962C8B-B14F-4D97-AF65-F5344CB8AC3E}">
        <p14:creationId xmlns:p14="http://schemas.microsoft.com/office/powerpoint/2010/main" xmlns="" val="171012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 высоком берегу,</a:t>
            </a:r>
          </a:p>
          <a:p>
            <a:pPr algn="ctr"/>
            <a:r>
              <a:rPr lang="ru-RU" sz="2400" b="1" dirty="0"/>
              <a:t>Дети, не играйте!</a:t>
            </a:r>
          </a:p>
          <a:p>
            <a:pPr algn="ctr"/>
            <a:r>
              <a:rPr lang="ru-RU" sz="2400" b="1" dirty="0"/>
              <a:t>Из-под ног уйти земля</a:t>
            </a:r>
          </a:p>
          <a:p>
            <a:pPr algn="ctr"/>
            <a:r>
              <a:rPr lang="ru-RU" sz="2400" b="1" dirty="0"/>
              <a:t>Может, так и знайте!</a:t>
            </a:r>
          </a:p>
          <a:p>
            <a:pPr algn="ctr"/>
            <a:r>
              <a:rPr lang="ru-RU" sz="2400" b="1" dirty="0"/>
              <a:t>И с обрыва прямо вниз</a:t>
            </a:r>
          </a:p>
          <a:p>
            <a:pPr algn="ctr"/>
            <a:r>
              <a:rPr lang="ru-RU" sz="2400" b="1" dirty="0"/>
              <a:t>В воду полетите…</a:t>
            </a:r>
          </a:p>
          <a:p>
            <a:pPr algn="ctr"/>
            <a:r>
              <a:rPr lang="ru-RU" sz="2400" b="1" dirty="0"/>
              <a:t>И останется кричать:</a:t>
            </a:r>
          </a:p>
          <a:p>
            <a:pPr algn="ctr"/>
            <a:r>
              <a:rPr lang="ru-RU" sz="2400" b="1" dirty="0"/>
              <a:t>«Люди, помогите!!!»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0437" y="196454"/>
            <a:ext cx="5191125" cy="4021931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Пляж буйками окружён</a:t>
            </a:r>
          </a:p>
          <a:p>
            <a:pPr algn="ctr"/>
            <a:r>
              <a:rPr lang="ru-RU" sz="2400" b="1" dirty="0"/>
              <a:t>От судов, коряг и волн.</a:t>
            </a:r>
          </a:p>
          <a:p>
            <a:pPr algn="ctr"/>
            <a:r>
              <a:rPr lang="ru-RU" sz="2400" b="1" dirty="0"/>
              <a:t>Значит, можно здесь купаться,</a:t>
            </a:r>
          </a:p>
          <a:p>
            <a:pPr algn="ctr"/>
            <a:r>
              <a:rPr lang="ru-RU" sz="2400" b="1" dirty="0"/>
              <a:t>Ничего не опасаться.</a:t>
            </a:r>
          </a:p>
          <a:p>
            <a:pPr algn="ctr"/>
            <a:r>
              <a:rPr lang="ru-RU" sz="2400" b="1" dirty="0"/>
              <a:t>Веселитесь, как хотите,</a:t>
            </a:r>
          </a:p>
          <a:p>
            <a:pPr algn="ctr"/>
            <a:r>
              <a:rPr lang="ru-RU" sz="2400" b="1" dirty="0"/>
              <a:t>Но, пожалуйста, учтите:</a:t>
            </a:r>
          </a:p>
          <a:p>
            <a:pPr algn="ctr"/>
            <a:r>
              <a:rPr lang="ru-RU" sz="2400" b="1" dirty="0"/>
              <a:t>Чтобы жизнь не потерять –</a:t>
            </a:r>
          </a:p>
          <a:p>
            <a:pPr algn="ctr"/>
            <a:r>
              <a:rPr lang="ru-RU" sz="2400" b="1" dirty="0"/>
              <a:t>За буйки не заплывать!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72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надо безобразничать</a:t>
            </a:r>
          </a:p>
          <a:p>
            <a:pPr algn="ctr"/>
            <a:r>
              <a:rPr lang="ru-RU" sz="2400" b="1" dirty="0"/>
              <a:t>И делать дырки в круге;</a:t>
            </a:r>
          </a:p>
          <a:p>
            <a:pPr algn="ctr"/>
            <a:r>
              <a:rPr lang="ru-RU" sz="2400" b="1" dirty="0"/>
              <a:t>Не стоит жизнью рисковать</a:t>
            </a:r>
          </a:p>
          <a:p>
            <a:pPr algn="ctr"/>
            <a:r>
              <a:rPr lang="ru-RU" sz="2400" b="1" dirty="0"/>
              <a:t>Ни другу, ни подруге.</a:t>
            </a:r>
          </a:p>
          <a:p>
            <a:pPr algn="ctr"/>
            <a:r>
              <a:rPr lang="ru-RU" sz="2400" b="1" dirty="0"/>
              <a:t>Но если ты, но если ты</a:t>
            </a:r>
          </a:p>
          <a:p>
            <a:pPr algn="ctr"/>
            <a:r>
              <a:rPr lang="ru-RU" sz="2400" b="1" dirty="0"/>
              <a:t>Шалун и злой проказник –</a:t>
            </a:r>
          </a:p>
          <a:p>
            <a:pPr algn="ctr"/>
            <a:r>
              <a:rPr lang="ru-RU" sz="2400" b="1" dirty="0"/>
              <a:t>Недалеко и до беды:</a:t>
            </a:r>
          </a:p>
          <a:p>
            <a:pPr algn="ctr"/>
            <a:r>
              <a:rPr lang="ru-RU" sz="2400" b="1" dirty="0"/>
              <a:t>Дырявый круг опасен.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0912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 большим, и детям</a:t>
            </a:r>
          </a:p>
          <a:p>
            <a:pPr algn="ctr"/>
            <a:r>
              <a:rPr lang="ru-RU" sz="2000" b="1" dirty="0"/>
              <a:t>Хочется сказать:</a:t>
            </a:r>
          </a:p>
          <a:p>
            <a:pPr algn="ctr"/>
            <a:r>
              <a:rPr lang="ru-RU" sz="2000" b="1" dirty="0"/>
              <a:t>В незнакомом месте</a:t>
            </a:r>
          </a:p>
          <a:p>
            <a:pPr algn="ctr"/>
            <a:r>
              <a:rPr lang="ru-RU" sz="2000" b="1" dirty="0"/>
              <a:t>Вам нельзя нырять!</a:t>
            </a:r>
          </a:p>
          <a:p>
            <a:pPr algn="ctr"/>
            <a:r>
              <a:rPr lang="ru-RU" sz="2000" b="1" dirty="0"/>
              <a:t>Может очень мелкой</a:t>
            </a:r>
          </a:p>
          <a:p>
            <a:pPr algn="ctr"/>
            <a:r>
              <a:rPr lang="ru-RU" sz="2000" b="1" dirty="0"/>
              <a:t>Речка оказаться…</a:t>
            </a:r>
          </a:p>
          <a:p>
            <a:pPr algn="ctr"/>
            <a:r>
              <a:rPr lang="ru-RU" sz="2000" b="1" dirty="0"/>
              <a:t>А в песок опасно</a:t>
            </a:r>
          </a:p>
          <a:p>
            <a:pPr algn="ctr"/>
            <a:r>
              <a:rPr lang="ru-RU" sz="2000" b="1" dirty="0"/>
              <a:t>Головой втыкаться!</a:t>
            </a:r>
          </a:p>
          <a:p>
            <a:pPr algn="ctr"/>
            <a:r>
              <a:rPr lang="ru-RU" sz="2000" b="1" dirty="0"/>
              <a:t>Сучья, камни, стёкла</a:t>
            </a:r>
          </a:p>
          <a:p>
            <a:pPr algn="ctr"/>
            <a:r>
              <a:rPr lang="ru-RU" sz="2000" b="1" dirty="0"/>
              <a:t>Спрятались на дне –</a:t>
            </a:r>
          </a:p>
          <a:p>
            <a:pPr algn="ctr"/>
            <a:r>
              <a:rPr lang="ru-RU" sz="2000" b="1" dirty="0"/>
              <a:t>Их заметить сложно</a:t>
            </a:r>
          </a:p>
          <a:p>
            <a:pPr algn="ctr"/>
            <a:r>
              <a:rPr lang="ru-RU" sz="2000" b="1" dirty="0"/>
              <a:t>В водной глубине…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04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Катятся волны от лодок с судами…</a:t>
            </a:r>
            <a:br>
              <a:rPr lang="ru-RU" sz="2000" b="1" dirty="0"/>
            </a:br>
            <a:r>
              <a:rPr lang="ru-RU" sz="2000" b="1" dirty="0"/>
              <a:t>Спорить не стоит с такими волнами!</a:t>
            </a:r>
            <a:br>
              <a:rPr lang="ru-RU" sz="2000" b="1" dirty="0"/>
            </a:br>
            <a:r>
              <a:rPr lang="ru-RU" sz="2000" b="1" dirty="0"/>
              <a:t>Ты по возможности их избегай,</a:t>
            </a:r>
            <a:br>
              <a:rPr lang="ru-RU" sz="2000" b="1" dirty="0"/>
            </a:br>
            <a:r>
              <a:rPr lang="ru-RU" sz="2000" b="1" dirty="0"/>
              <a:t>Близко к корабликам не подплывай:</a:t>
            </a:r>
            <a:br>
              <a:rPr lang="ru-RU" sz="2000" b="1" dirty="0"/>
            </a:br>
            <a:r>
              <a:rPr lang="ru-RU" sz="2000" b="1" dirty="0"/>
              <a:t>Сверху пловца разглядеть очень сложно,</a:t>
            </a:r>
            <a:br>
              <a:rPr lang="ru-RU" sz="2000" b="1" dirty="0"/>
            </a:br>
            <a:r>
              <a:rPr lang="ru-RU" sz="2000" b="1" dirty="0"/>
              <a:t>Затормозить на воде невозможно:</a:t>
            </a:r>
            <a:br>
              <a:rPr lang="ru-RU" sz="2000" b="1" dirty="0"/>
            </a:br>
            <a:r>
              <a:rPr lang="ru-RU" sz="2000" b="1" dirty="0"/>
              <a:t>Может водой с головою накрыть,</a:t>
            </a:r>
            <a:br>
              <a:rPr lang="ru-RU" sz="2000" b="1" dirty="0"/>
            </a:br>
            <a:r>
              <a:rPr lang="ru-RU" sz="2000" b="1" dirty="0"/>
              <a:t>Может дыхание перехватить…</a:t>
            </a:r>
            <a:br>
              <a:rPr lang="ru-RU" sz="2000" b="1" dirty="0"/>
            </a:br>
            <a:r>
              <a:rPr lang="ru-RU" sz="2000" b="1" dirty="0"/>
              <a:t>Будет печальным финал, вероятно:</a:t>
            </a:r>
            <a:br>
              <a:rPr lang="ru-RU" sz="2000" b="1" dirty="0"/>
            </a:br>
            <a:r>
              <a:rPr lang="ru-RU" sz="2000" b="1" dirty="0"/>
              <a:t>Вряд ли ты сможешь вернуться обратно…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2651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000" b="1" dirty="0"/>
              <a:t>Если вы в лодке поплыть захотите,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То обязательно, дети, учтите: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Можно кататься весь день, до заката,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Только раскачивать лодку не надо,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И за красивым цветком не тянуться –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Может судёнышко перевернуться…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Всплыть не сумеешь – тогда быть беде!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Будь осторожен всегда на воде!</a:t>
            </a:r>
            <a:endParaRPr lang="ru-RU" sz="2400" b="1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55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omic Sans MS" panose="030F0702030302020204" pitchFamily="66" charset="0"/>
              </a:rPr>
              <a:t>УРОВЕНЬ «ВОДНОЕ ПОЛО» ПРОЙДЕН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МЕНЮ</a:t>
            </a:r>
          </a:p>
        </p:txBody>
      </p:sp>
    </p:spTree>
    <p:extLst>
      <p:ext uri="{BB962C8B-B14F-4D97-AF65-F5344CB8AC3E}">
        <p14:creationId xmlns:p14="http://schemas.microsoft.com/office/powerpoint/2010/main" xmlns="" val="60981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2419" y="90003"/>
            <a:ext cx="4887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a typeface="Roboto Medium" panose="02000000000000000000" pitchFamily="2" charset="0"/>
                <a:cs typeface="Roboto Medium" panose="02000000000000000000" pitchFamily="2" charset="0"/>
              </a:rPr>
              <a:t>ВЫБЕРИТЕ УРОВЕНЬ</a:t>
            </a: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</a:p>
        </p:txBody>
      </p:sp>
    </p:spTree>
    <p:extLst>
      <p:ext uri="{BB962C8B-B14F-4D97-AF65-F5344CB8AC3E}">
        <p14:creationId xmlns:p14="http://schemas.microsoft.com/office/powerpoint/2010/main" xmlns="" val="240127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9318" y="128175"/>
            <a:ext cx="5916353" cy="707886"/>
          </a:xfrm>
          <a:prstGeom prst="roundRect">
            <a:avLst/>
          </a:prstGeom>
          <a:solidFill>
            <a:srgbClr val="EA4F4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ОПАСНЫЕ ПРЕДМЕТЫ</a:t>
            </a: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xmlns="" val="284917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7" t="3009" r="4748" b="4518"/>
          <a:stretch/>
        </p:blipFill>
        <p:spPr>
          <a:xfrm>
            <a:off x="1020759" y="835031"/>
            <a:ext cx="9818056" cy="6100815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99318" y="127145"/>
            <a:ext cx="5916353" cy="707886"/>
          </a:xfrm>
          <a:prstGeom prst="roundRect">
            <a:avLst/>
          </a:prstGeom>
          <a:solidFill>
            <a:srgbClr val="899E3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ПРОГУЛКА ПО УЛИЦЕ</a:t>
            </a: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xmlns="" val="399849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9318" y="119756"/>
            <a:ext cx="5916353" cy="707886"/>
          </a:xfrm>
          <a:prstGeom prst="roundRect">
            <a:avLst/>
          </a:prstGeom>
          <a:solidFill>
            <a:srgbClr val="55565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ДОРОЖНЫЕ ЗНАКИ</a:t>
            </a: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xmlns="" val="286112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9318" y="120388"/>
            <a:ext cx="5916353" cy="707886"/>
          </a:xfrm>
          <a:prstGeom prst="roundRect">
            <a:avLst/>
          </a:prstGeom>
          <a:solidFill>
            <a:srgbClr val="67ABD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ВОДНОЕ ПОЛО</a:t>
            </a: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xmlns="" val="206491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«ПЕШЕХОДНЫЙ ПЕРЕХОД»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://aps-group.ru/d/5_19_2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114550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Ð½Ð°Ðº 4.5 Ð¿ÐµÑÐµÑÐ¾Ð´Ð½Ð°Ñ Ð´Ð¾ÑÐ¾Ð¶ÐºÐ° - ÐÐ¾ÑÐ¾Ð¶Ð½ÑÐµ Ð·Ð½Ð°ÐºÐ¸ - ÐÑÐµÐ´Ð¿Ð¸ÑÑÐ²Ð°ÑÑÐ¸Ðµ Ð·Ð½Ð°ÐºÐ¸ - ÐÐ°Ð³Ð°Ð·Ð¸Ð½ Ð¾ÑÑÐ°Ð½Ñ ÑÑÑÐ´Ð° ÐÐÐ Ð¡ÑÐ¸Ð»Ñ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48286" y1="20286" x2="48286" y2="20286"/>
                        <a14:foregroundMark x1="50857" y1="22857" x2="50857" y2="22857"/>
                        <a14:foregroundMark x1="54571" y1="23714" x2="54571" y2="23714"/>
                        <a14:foregroundMark x1="49714" y1="24571" x2="49714" y2="24571"/>
                        <a14:foregroundMark x1="45429" y1="22857" x2="45429" y2="22857"/>
                        <a14:foregroundMark x1="48857" y1="42286" x2="48857" y2="42286"/>
                        <a14:foregroundMark x1="48857" y1="36000" x2="48857" y2="36000"/>
                        <a14:foregroundMark x1="49714" y1="49429" x2="49714" y2="49429"/>
                        <a14:foregroundMark x1="54286" y1="56857" x2="54286" y2="56857"/>
                        <a14:foregroundMark x1="61429" y1="64000" x2="61429" y2="64000"/>
                        <a14:foregroundMark x1="62286" y1="72000" x2="62286" y2="72000"/>
                        <a14:foregroundMark x1="44857" y1="34286" x2="44857" y2="34286"/>
                        <a14:foregroundMark x1="37714" y1="36286" x2="37714" y2="36286"/>
                        <a14:foregroundMark x1="36286" y1="47714" x2="36286" y2="47714"/>
                        <a14:foregroundMark x1="36286" y1="44000" x2="36286" y2="44000"/>
                        <a14:foregroundMark x1="36286" y1="41143" x2="36286" y2="41143"/>
                        <a14:foregroundMark x1="41143" y1="36000" x2="41143" y2="36000"/>
                        <a14:foregroundMark x1="50571" y1="34286" x2="50571" y2="34286"/>
                        <a14:foregroundMark x1="45143" y1="42000" x2="45143" y2="42000"/>
                        <a14:foregroundMark x1="49714" y1="38571" x2="49714" y2="38571"/>
                        <a14:foregroundMark x1="51143" y1="44286" x2="51143" y2="44286"/>
                        <a14:foregroundMark x1="51143" y1="46857" x2="51143" y2="46857"/>
                        <a14:foregroundMark x1="46571" y1="46286" x2="46571" y2="46286"/>
                        <a14:foregroundMark x1="51143" y1="53429" x2="51143" y2="53429"/>
                        <a14:foregroundMark x1="53714" y1="52571" x2="53714" y2="52571"/>
                        <a14:foregroundMark x1="55714" y1="55429" x2="55714" y2="55429"/>
                        <a14:foregroundMark x1="58571" y1="60000" x2="58571" y2="60000"/>
                        <a14:foregroundMark x1="56000" y1="61143" x2="56000" y2="61143"/>
                        <a14:foregroundMark x1="56000" y1="58571" x2="56000" y2="58571"/>
                        <a14:foregroundMark x1="59429" y1="65714" x2="59429" y2="65714"/>
                        <a14:foregroundMark x1="61429" y1="68571" x2="61429" y2="68571"/>
                        <a14:foregroundMark x1="63143" y1="77429" x2="63143" y2="77429"/>
                        <a14:foregroundMark x1="43429" y1="63143" x2="43429" y2="63143"/>
                        <a14:foregroundMark x1="38571" y1="69714" x2="38571" y2="69714"/>
                        <a14:foregroundMark x1="34571" y1="74571" x2="34571" y2="74571"/>
                        <a14:foregroundMark x1="34571" y1="77714" x2="34571" y2="77714"/>
                        <a14:foregroundMark x1="40857" y1="66571" x2="40857" y2="66571"/>
                        <a14:foregroundMark x1="43714" y1="60571" x2="43714" y2="60571"/>
                        <a14:foregroundMark x1="45143" y1="58000" x2="45143" y2="58000"/>
                        <a14:foregroundMark x1="37143" y1="73714" x2="37143" y2="73714"/>
                        <a14:foregroundMark x1="62000" y1="50857" x2="62000" y2="50857"/>
                        <a14:foregroundMark x1="59143" y1="48000" x2="59143" y2="48000"/>
                        <a14:foregroundMark x1="56571" y1="46000" x2="56571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156" y="2536031"/>
            <a:ext cx="2624137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900igr.net/up/datai/126955/0045-103-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953" b="100000" l="3021" r="100000">
                        <a14:foregroundMark x1="52669" y1="22823" x2="52669" y2="22823"/>
                        <a14:foregroundMark x1="51309" y1="21822" x2="51309" y2="21822"/>
                        <a14:foregroundMark x1="50352" y1="21171" x2="50352" y2="21171"/>
                        <a14:foregroundMark x1="52316" y1="19870" x2="52316" y2="19870"/>
                        <a14:foregroundMark x1="56344" y1="40040" x2="56344" y2="40040"/>
                        <a14:foregroundMark x1="53323" y1="35736" x2="53323" y2="35736"/>
                        <a14:foregroundMark x1="53323" y1="39740" x2="53323" y2="39740"/>
                        <a14:foregroundMark x1="53978" y1="34434" x2="53978" y2="34434"/>
                        <a14:foregroundMark x1="54330" y1="33433" x2="54330" y2="33433"/>
                        <a14:foregroundMark x1="55690" y1="31782" x2="55690" y2="31782"/>
                        <a14:foregroundMark x1="55992" y1="31782" x2="55992" y2="31782"/>
                        <a14:foregroundMark x1="56344" y1="33083" x2="56999" y2="35736"/>
                        <a14:foregroundMark x1="56999" y1="38388" x2="56999" y2="39389"/>
                        <a14:foregroundMark x1="57654" y1="42392" x2="57654" y2="43393"/>
                        <a14:foregroundMark x1="57654" y1="43393" x2="57654" y2="43393"/>
                        <a14:foregroundMark x1="57654" y1="44044" x2="57654" y2="44044"/>
                        <a14:foregroundMark x1="58308" y1="45345" x2="58308" y2="45345"/>
                        <a14:foregroundMark x1="58308" y1="46046" x2="58308" y2="46046"/>
                        <a14:foregroundMark x1="58308" y1="47347" x2="58308" y2="48699"/>
                        <a14:foregroundMark x1="58308" y1="48999" x2="58308" y2="48999"/>
                        <a14:foregroundMark x1="59013" y1="50651" x2="59013" y2="52653"/>
                        <a14:foregroundMark x1="59315" y1="52653" x2="59315" y2="52653"/>
                        <a14:foregroundMark x1="59668" y1="53003" x2="60020" y2="53954"/>
                        <a14:foregroundMark x1="60675" y1="53954" x2="61329" y2="54955"/>
                        <a14:foregroundMark x1="61682" y1="54955" x2="62638" y2="55656"/>
                        <a14:foregroundMark x1="62991" y1="55956" x2="62991" y2="55956"/>
                        <a14:foregroundMark x1="62991" y1="56957" x2="62991" y2="56957"/>
                        <a14:foregroundMark x1="63646" y1="57608" x2="64653" y2="59610"/>
                        <a14:foregroundMark x1="65005" y1="59610" x2="65005" y2="59610"/>
                        <a14:foregroundMark x1="66314" y1="60911" x2="67019" y2="62262"/>
                        <a14:foregroundMark x1="67321" y1="62563" x2="67321" y2="62563"/>
                        <a14:foregroundMark x1="67674" y1="62913" x2="67674" y2="62913"/>
                        <a14:foregroundMark x1="43353" y1="68569" x2="43353" y2="68569"/>
                        <a14:foregroundMark x1="46979" y1="60611" x2="46979" y2="60611"/>
                        <a14:foregroundMark x1="51007" y1="55305" x2="51007" y2="55305"/>
                        <a14:foregroundMark x1="51662" y1="48999" x2="51662" y2="48999"/>
                        <a14:foregroundMark x1="49648" y1="56306" x2="49648" y2="56306"/>
                        <a14:foregroundMark x1="47331" y1="61261" x2="47331" y2="61261"/>
                        <a14:foregroundMark x1="48993" y1="38088" x2="48993" y2="38088"/>
                        <a14:foregroundMark x1="43656" y1="41391" x2="43656" y2="41391"/>
                        <a14:foregroundMark x1="69335" y1="71872" x2="69335" y2="71872"/>
                        <a14:foregroundMark x1="64350" y1="73173" x2="64350" y2="73173"/>
                        <a14:foregroundMark x1="78348" y1="72523" x2="78348" y2="72523"/>
                        <a14:foregroundMark x1="82326" y1="72523" x2="82326" y2="72523"/>
                        <a14:foregroundMark x1="72306" y1="72172" x2="72306" y2="72172"/>
                        <a14:foregroundMark x1="73666" y1="72172" x2="73666" y2="72172"/>
                        <a14:foregroundMark x1="61682" y1="74825" x2="61682" y2="74825"/>
                        <a14:foregroundMark x1="58006" y1="73874" x2="58006" y2="73874"/>
                        <a14:foregroundMark x1="53021" y1="74825" x2="53021" y2="74825"/>
                        <a14:foregroundMark x1="51007" y1="75175" x2="51007" y2="75175"/>
                        <a14:foregroundMark x1="46979" y1="74174" x2="46979" y2="74174"/>
                        <a14:foregroundMark x1="35347" y1="79479" x2="35347" y2="79479"/>
                        <a14:foregroundMark x1="26334" y1="79129" x2="26334" y2="79129"/>
                        <a14:foregroundMark x1="20342" y1="79129" x2="20342" y2="79129"/>
                        <a14:foregroundMark x1="21652" y1="80130" x2="21652" y2="80130"/>
                        <a14:foregroundMark x1="18681" y1="79129" x2="18681" y2="79129"/>
                        <a14:foregroundMark x1="26687" y1="79479" x2="26687" y2="79479"/>
                        <a14:foregroundMark x1="31672" y1="79129" x2="31672" y2="79129"/>
                        <a14:foregroundMark x1="66667" y1="41041" x2="66667" y2="41041"/>
                        <a14:foregroundMark x1="65307" y1="36737" x2="65307" y2="36737"/>
                        <a14:foregroundMark x1="60020" y1="34785" x2="60020" y2="34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1639" y="2410328"/>
            <a:ext cx="2858271" cy="28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7675" y="567719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ПЕШЕХОДНАЯ ДОРОЖКА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7711" y="5677197"/>
            <a:ext cx="328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ПОДЗЕМНЫЙ ПЕРЕХОД</a:t>
            </a:r>
          </a:p>
        </p:txBody>
      </p:sp>
    </p:spTree>
    <p:extLst>
      <p:ext uri="{BB962C8B-B14F-4D97-AF65-F5344CB8AC3E}">
        <p14:creationId xmlns:p14="http://schemas.microsoft.com/office/powerpoint/2010/main" xmlns="" val="8143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736</Words>
  <Application>Microsoft Office PowerPoint</Application>
  <PresentationFormat>Произвольный</PresentationFormat>
  <Paragraphs>156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Цель игры: формирование у дошкольников устойчивых навыков соблюдения и выполнения правил дорожного движения, безопасного поведения на улице и высокой общей культуры.</vt:lpstr>
      <vt:lpstr>ПРАВИЛА БЕЗОПАСНОСТИ НА УЛИЦЕ И ДОМА</vt:lpstr>
      <vt:lpstr>Слайд 4</vt:lpstr>
      <vt:lpstr>Слайд 5</vt:lpstr>
      <vt:lpstr>Слайд 6</vt:lpstr>
      <vt:lpstr>Слайд 7</vt:lpstr>
      <vt:lpstr>Слайд 8</vt:lpstr>
      <vt:lpstr>НАЙДИ ЗНАК «ПЕШЕХОДНЫЙ ПЕРЕХОД»</vt:lpstr>
      <vt:lpstr>НАЙДИ ЗНАК «ПРОЕЗД ЗАПРЕЩЕН»</vt:lpstr>
      <vt:lpstr>НАЙДИ ЗНАК «ВЕЛОСИПЕДНАЯ ДОРОЖКА»</vt:lpstr>
      <vt:lpstr>НАЙДИ ЗНАК «ДОРОЖНЫЕ РАБОТЫ»</vt:lpstr>
      <vt:lpstr>НАЙДИ ЗНАК «ОСТОРОЖНО, ДЕТИ»</vt:lpstr>
      <vt:lpstr>УРОВЕНЬ «ДОРОЖНЫЕ ЗНАКИ» ПРОЙДЕН 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УРОВЕНЬ «ОПАСНЫЕ ПРЕДМЕТЫ» ПРОЙДЕН </vt:lpstr>
      <vt:lpstr>Слайд 26</vt:lpstr>
      <vt:lpstr>Слайд 27</vt:lpstr>
      <vt:lpstr>Слайд 28</vt:lpstr>
      <vt:lpstr>Слайд 29</vt:lpstr>
      <vt:lpstr>Слайд 30</vt:lpstr>
      <vt:lpstr>УРОВЕНЬ «ПРОГУЛКА ПО УЛИЦЕ» ПРОЙДЕН </vt:lpstr>
      <vt:lpstr>Слайд 32</vt:lpstr>
      <vt:lpstr>Слайд 33</vt:lpstr>
      <vt:lpstr>Слайд 34</vt:lpstr>
      <vt:lpstr>УРОВЕНЬ «ВОДНОЕ ПОЛО» ПРОЙДЕН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НА УЛИЦЕ И ДОМА</dc:title>
  <dc:creator>Вячеслав Якименко</dc:creator>
  <cp:lastModifiedBy>Admin</cp:lastModifiedBy>
  <cp:revision>233</cp:revision>
  <dcterms:created xsi:type="dcterms:W3CDTF">2019-01-18T13:34:17Z</dcterms:created>
  <dcterms:modified xsi:type="dcterms:W3CDTF">2022-10-16T19:04:05Z</dcterms:modified>
</cp:coreProperties>
</file>